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64" r:id="rId4"/>
    <p:sldId id="269" r:id="rId5"/>
    <p:sldId id="270" r:id="rId6"/>
    <p:sldId id="271" r:id="rId7"/>
    <p:sldId id="282" r:id="rId8"/>
    <p:sldId id="279" r:id="rId9"/>
    <p:sldId id="280" r:id="rId10"/>
    <p:sldId id="281" r:id="rId11"/>
    <p:sldId id="272" r:id="rId12"/>
    <p:sldId id="276" r:id="rId13"/>
    <p:sldId id="277" r:id="rId14"/>
    <p:sldId id="273" r:id="rId15"/>
    <p:sldId id="274" r:id="rId16"/>
    <p:sldId id="275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35E2D"/>
    <a:srgbClr val="AF7A3F"/>
    <a:srgbClr val="EEB000"/>
    <a:srgbClr val="CC990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4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2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3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11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22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2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4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3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0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0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7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9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5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2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5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88000">
              <a:srgbClr val="AF7A3F"/>
            </a:gs>
            <a:gs pos="100000">
              <a:srgbClr val="935E2D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4/12/2021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12616"/>
            <a:ext cx="8961120" cy="1117687"/>
          </a:xfrm>
        </p:spPr>
        <p:txBody>
          <a:bodyPr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Find a Food Chain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378" y="4355485"/>
            <a:ext cx="8522798" cy="479619"/>
          </a:xfrm>
        </p:spPr>
        <p:txBody>
          <a:bodyPr/>
          <a:lstStyle/>
          <a:p>
            <a:pPr algn="l"/>
            <a:r>
              <a:rPr lang="en-US" dirty="0"/>
              <a:t>Alabama Wildlife Federation Outdoor Classroom Field Journal Activity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F692C-85A3-4290-884C-719CF3C4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6" y="4275255"/>
            <a:ext cx="640080" cy="64008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87E2F60-2E3A-4FCF-B2C0-593F7DBE37AF}"/>
              </a:ext>
            </a:extLst>
          </p:cNvPr>
          <p:cNvSpPr txBox="1">
            <a:spLocks/>
          </p:cNvSpPr>
          <p:nvPr/>
        </p:nvSpPr>
        <p:spPr>
          <a:xfrm>
            <a:off x="71120" y="5525008"/>
            <a:ext cx="6380480" cy="133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use this interactive PowerPoint with your students: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on “</a:t>
            </a:r>
            <a:r>
              <a:rPr lang="en-US" dirty="0">
                <a:solidFill>
                  <a:srgbClr val="FFFF00"/>
                </a:solidFill>
              </a:rPr>
              <a:t>Enable Editing</a:t>
            </a:r>
            <a:r>
              <a:rPr lang="en-US" dirty="0"/>
              <a:t>.”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the “</a:t>
            </a:r>
            <a:r>
              <a:rPr lang="en-US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tab at the top of the screen.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Then choose “</a:t>
            </a:r>
            <a:r>
              <a:rPr lang="en-US" dirty="0">
                <a:solidFill>
                  <a:srgbClr val="FFFF00"/>
                </a:solidFill>
              </a:rPr>
              <a:t>From Beginning</a:t>
            </a:r>
            <a:r>
              <a:rPr lang="en-US" dirty="0"/>
              <a:t>” from the menu.</a:t>
            </a:r>
          </a:p>
        </p:txBody>
      </p:sp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d-tailed Hawk eating a squirrel | Carondelet Park 11/30/14… | Flickr">
            <a:extLst>
              <a:ext uri="{FF2B5EF4-FFF2-40B4-BE49-F238E27FC236}">
                <a16:creationId xmlns:a16="http://schemas.microsoft.com/office/drawing/2014/main" id="{07F2DE3F-CAA9-42BD-B201-598F6E3D4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2" y="2321114"/>
            <a:ext cx="2482371" cy="16459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Three-Toed Box Turtle | Missouri Department of Conservation">
            <a:extLst>
              <a:ext uri="{FF2B5EF4-FFF2-40B4-BE49-F238E27FC236}">
                <a16:creationId xmlns:a16="http://schemas.microsoft.com/office/drawing/2014/main" id="{8DBF588F-533D-43A9-A473-04C009E9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3133" y="2344319"/>
            <a:ext cx="2468880" cy="16459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BD4EF30-1BAB-444E-9CD2-E313208B5AF9}"/>
              </a:ext>
            </a:extLst>
          </p:cNvPr>
          <p:cNvGrpSpPr/>
          <p:nvPr/>
        </p:nvGrpSpPr>
        <p:grpSpPr>
          <a:xfrm>
            <a:off x="2733574" y="4129223"/>
            <a:ext cx="7989555" cy="2613290"/>
            <a:chOff x="4145073" y="3967034"/>
            <a:chExt cx="7989555" cy="261329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D98130-31C4-4DA7-97E4-478BDAEFAD65}"/>
                </a:ext>
              </a:extLst>
            </p:cNvPr>
            <p:cNvGrpSpPr/>
            <p:nvPr/>
          </p:nvGrpSpPr>
          <p:grpSpPr>
            <a:xfrm>
              <a:off x="4145073" y="4057760"/>
              <a:ext cx="5664658" cy="2277547"/>
              <a:chOff x="4145073" y="4057760"/>
              <a:chExt cx="5664658" cy="2277547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9139BA5-EF34-40C1-979B-CC8901274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0693" y="4755561"/>
                <a:ext cx="681055" cy="27508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7909E1-2211-4255-94D9-5DBBB8C81DA0}"/>
                  </a:ext>
                </a:extLst>
              </p:cNvPr>
              <p:cNvSpPr txBox="1"/>
              <p:nvPr/>
            </p:nvSpPr>
            <p:spPr>
              <a:xfrm>
                <a:off x="4145073" y="4057760"/>
                <a:ext cx="5175139" cy="227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When animal eat other animals they are the </a:t>
                </a:r>
              </a:p>
              <a:p>
                <a:pPr algn="ctr"/>
                <a:r>
                  <a:rPr lang="en-US" sz="3200" b="1" dirty="0">
                    <a:solidFill>
                      <a:srgbClr val="008000"/>
                    </a:solidFill>
                    <a:latin typeface="Comic Sans MS" panose="030F0702030302020204" pitchFamily="66" charset="0"/>
                  </a:rPr>
                  <a:t>secondary or tertiary consumers</a:t>
                </a:r>
              </a:p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in a food chain.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A3CC707-0F56-46B9-928A-07B45D861C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30693" y="4583304"/>
                <a:ext cx="979038" cy="777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16D1504-010A-4746-9776-40F05DA50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0826"/>
            <a:stretch/>
          </p:blipFill>
          <p:spPr>
            <a:xfrm>
              <a:off x="8605989" y="3967034"/>
              <a:ext cx="3528639" cy="2613290"/>
            </a:xfrm>
            <a:prstGeom prst="rect">
              <a:avLst/>
            </a:prstGeom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B2E2D6D9-3248-47CE-A224-FB858F282D50}"/>
              </a:ext>
            </a:extLst>
          </p:cNvPr>
          <p:cNvSpPr txBox="1">
            <a:spLocks/>
          </p:cNvSpPr>
          <p:nvPr/>
        </p:nvSpPr>
        <p:spPr>
          <a:xfrm>
            <a:off x="228600" y="900012"/>
            <a:ext cx="10096021" cy="762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What are animals that eat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only animals </a:t>
            </a:r>
            <a:r>
              <a:rPr lang="en-US" dirty="0">
                <a:latin typeface="Comic Sans MS" panose="030F0702030302020204" pitchFamily="66" charset="0"/>
              </a:rPr>
              <a:t>called?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364A10-369B-4C89-9842-F1733A114D4A}"/>
              </a:ext>
            </a:extLst>
          </p:cNvPr>
          <p:cNvSpPr txBox="1"/>
          <p:nvPr/>
        </p:nvSpPr>
        <p:spPr>
          <a:xfrm>
            <a:off x="8567352" y="2230388"/>
            <a:ext cx="33676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Animals that eat 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plants and animals 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are called 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Comic Sans MS" panose="030F0702030302020204" pitchFamily="66" charset="0"/>
              </a:rPr>
              <a:t>omnivores</a:t>
            </a:r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B7B9A1-E1BC-4307-960A-92321C10AC77}"/>
              </a:ext>
            </a:extLst>
          </p:cNvPr>
          <p:cNvGrpSpPr/>
          <p:nvPr/>
        </p:nvGrpSpPr>
        <p:grpSpPr>
          <a:xfrm>
            <a:off x="396248" y="2321114"/>
            <a:ext cx="5281992" cy="2376315"/>
            <a:chOff x="396248" y="2321114"/>
            <a:chExt cx="5281992" cy="237631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F0B9E5-17A3-4B85-978E-2BCA350E7087}"/>
                </a:ext>
              </a:extLst>
            </p:cNvPr>
            <p:cNvSpPr txBox="1"/>
            <p:nvPr/>
          </p:nvSpPr>
          <p:spPr>
            <a:xfrm>
              <a:off x="2834283" y="2321114"/>
              <a:ext cx="2843957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Animals that eat 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only animals </a:t>
              </a:r>
            </a:p>
            <a:p>
              <a:pPr algn="ctr"/>
              <a:r>
                <a:rPr lang="en-US" sz="2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are called </a:t>
              </a:r>
              <a:r>
                <a:rPr lang="en-US" sz="3200" b="1" dirty="0">
                  <a:solidFill>
                    <a:srgbClr val="008000"/>
                  </a:solidFill>
                  <a:latin typeface="Comic Sans MS" panose="030F0702030302020204" pitchFamily="66" charset="0"/>
                </a:rPr>
                <a:t>carnivores</a:t>
              </a:r>
              <a:r>
                <a:rPr lang="en-US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. 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94CD41-1519-491B-9EBB-F58904935CC0}"/>
                </a:ext>
              </a:extLst>
            </p:cNvPr>
            <p:cNvSpPr txBox="1"/>
            <p:nvPr/>
          </p:nvSpPr>
          <p:spPr>
            <a:xfrm>
              <a:off x="396248" y="3989543"/>
              <a:ext cx="23373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Hawks are carnivores.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05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11EEF79-CBEB-4530-A6FD-379650FFAFA4}"/>
              </a:ext>
            </a:extLst>
          </p:cNvPr>
          <p:cNvSpPr txBox="1">
            <a:spLocks/>
          </p:cNvSpPr>
          <p:nvPr/>
        </p:nvSpPr>
        <p:spPr>
          <a:xfrm>
            <a:off x="84842" y="881459"/>
            <a:ext cx="10341204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omic Sans MS" panose="030F0702030302020204" pitchFamily="66" charset="0"/>
              </a:rPr>
              <a:t>Let’s Review…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omic Sans MS" panose="030F0702030302020204" pitchFamily="66" charset="0"/>
              </a:rPr>
              <a:t>What are the different levels of a food chain?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BE16EA-B79E-4B57-AA03-B9B3233FBF12}"/>
              </a:ext>
            </a:extLst>
          </p:cNvPr>
          <p:cNvGrpSpPr/>
          <p:nvPr/>
        </p:nvGrpSpPr>
        <p:grpSpPr>
          <a:xfrm>
            <a:off x="329937" y="2140700"/>
            <a:ext cx="11501836" cy="4427517"/>
            <a:chOff x="329937" y="2140700"/>
            <a:chExt cx="11501836" cy="44275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AFC302-EDB7-4EEE-B7BA-5C92B58FB4CC}"/>
                </a:ext>
              </a:extLst>
            </p:cNvPr>
            <p:cNvSpPr txBox="1"/>
            <p:nvPr/>
          </p:nvSpPr>
          <p:spPr>
            <a:xfrm>
              <a:off x="329937" y="2140700"/>
              <a:ext cx="65345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</a:t>
              </a:r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producers</a:t>
              </a:r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(plants) </a:t>
              </a:r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are eaten by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E7977C-6C17-43EE-BEB3-A928802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763" b="10826"/>
            <a:stretch/>
          </p:blipFill>
          <p:spPr>
            <a:xfrm>
              <a:off x="6705000" y="5613991"/>
              <a:ext cx="5126773" cy="95422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414914-4B7E-4E77-8F21-72EEDD9C83BF}"/>
              </a:ext>
            </a:extLst>
          </p:cNvPr>
          <p:cNvGrpSpPr/>
          <p:nvPr/>
        </p:nvGrpSpPr>
        <p:grpSpPr>
          <a:xfrm>
            <a:off x="360227" y="2569463"/>
            <a:ext cx="11471546" cy="3969321"/>
            <a:chOff x="360227" y="2569463"/>
            <a:chExt cx="11471546" cy="396932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840A44-48B1-4FA1-8CCA-EA8490F3D06C}"/>
                </a:ext>
              </a:extLst>
            </p:cNvPr>
            <p:cNvSpPr txBox="1"/>
            <p:nvPr/>
          </p:nvSpPr>
          <p:spPr>
            <a:xfrm>
              <a:off x="360227" y="2569463"/>
              <a:ext cx="64739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primary consumers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(herbivores &amp; omnivores),</a:t>
              </a:r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5903F3-3B16-45C1-9656-574CD3E1AD42}"/>
                </a:ext>
              </a:extLst>
            </p:cNvPr>
            <p:cNvSpPr txBox="1"/>
            <p:nvPr/>
          </p:nvSpPr>
          <p:spPr>
            <a:xfrm>
              <a:off x="1986639" y="2967335"/>
              <a:ext cx="32157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which are eaten by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03540C9-4A22-43A9-A5B9-B0F139096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959" b="10826"/>
            <a:stretch/>
          </p:blipFill>
          <p:spPr>
            <a:xfrm>
              <a:off x="6705000" y="4869071"/>
              <a:ext cx="5126773" cy="166971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719CD4-8156-4770-823D-115D76691BA8}"/>
              </a:ext>
            </a:extLst>
          </p:cNvPr>
          <p:cNvGrpSpPr/>
          <p:nvPr/>
        </p:nvGrpSpPr>
        <p:grpSpPr>
          <a:xfrm>
            <a:off x="170534" y="3314383"/>
            <a:ext cx="11658258" cy="3180211"/>
            <a:chOff x="170534" y="3314383"/>
            <a:chExt cx="11658258" cy="31802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6211AA-319D-45AB-A80F-239A959C1A1F}"/>
                </a:ext>
              </a:extLst>
            </p:cNvPr>
            <p:cNvSpPr txBox="1"/>
            <p:nvPr/>
          </p:nvSpPr>
          <p:spPr>
            <a:xfrm>
              <a:off x="170534" y="3314383"/>
              <a:ext cx="6852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secondary consumers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(omnivores &amp; carnivores)</a:t>
              </a:r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,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4FA7D2-1EBD-4DAA-B942-C6B6CB994F80}"/>
                </a:ext>
              </a:extLst>
            </p:cNvPr>
            <p:cNvSpPr txBox="1"/>
            <p:nvPr/>
          </p:nvSpPr>
          <p:spPr>
            <a:xfrm>
              <a:off x="2035799" y="3676793"/>
              <a:ext cx="31173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which are eaten by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3A238EE-0438-43E7-BD45-DD260B37A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4532" b="10826"/>
            <a:stretch/>
          </p:blipFill>
          <p:spPr>
            <a:xfrm>
              <a:off x="6702019" y="4168023"/>
              <a:ext cx="5126773" cy="232657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70BF28-5914-4BF5-90A5-99C1730603B8}"/>
              </a:ext>
            </a:extLst>
          </p:cNvPr>
          <p:cNvGrpSpPr/>
          <p:nvPr/>
        </p:nvGrpSpPr>
        <p:grpSpPr>
          <a:xfrm>
            <a:off x="780594" y="2880012"/>
            <a:ext cx="11002601" cy="3696693"/>
            <a:chOff x="780594" y="2880012"/>
            <a:chExt cx="11002601" cy="36966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88C727-6BBA-48ED-9414-9306F2F5FE55}"/>
                </a:ext>
              </a:extLst>
            </p:cNvPr>
            <p:cNvSpPr txBox="1"/>
            <p:nvPr/>
          </p:nvSpPr>
          <p:spPr>
            <a:xfrm>
              <a:off x="780594" y="5376376"/>
              <a:ext cx="56278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“</a:t>
              </a: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apex predator</a:t>
              </a:r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” does not have any other animals that hunt it for food.  It is the top predator.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48E63A-4152-4BA9-87EF-193A8A814E46}"/>
                </a:ext>
              </a:extLst>
            </p:cNvPr>
            <p:cNvSpPr txBox="1"/>
            <p:nvPr/>
          </p:nvSpPr>
          <p:spPr>
            <a:xfrm>
              <a:off x="981473" y="4499717"/>
              <a:ext cx="517686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energy is passed on until you reach the </a:t>
              </a: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apex predator</a:t>
              </a:r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0BA876-A3C9-4019-9C4A-827A5F794649}"/>
                </a:ext>
              </a:extLst>
            </p:cNvPr>
            <p:cNvSpPr txBox="1"/>
            <p:nvPr/>
          </p:nvSpPr>
          <p:spPr>
            <a:xfrm>
              <a:off x="10426046" y="2880012"/>
              <a:ext cx="1357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Apex Predator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087D65-9AE3-4844-9EF5-9F2D5F490061}"/>
              </a:ext>
            </a:extLst>
          </p:cNvPr>
          <p:cNvGrpSpPr/>
          <p:nvPr/>
        </p:nvGrpSpPr>
        <p:grpSpPr>
          <a:xfrm>
            <a:off x="251724" y="2451961"/>
            <a:ext cx="11688551" cy="4124744"/>
            <a:chOff x="332915" y="2451961"/>
            <a:chExt cx="11688551" cy="412474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027759-5876-4967-BE6D-FB58D4D9EE64}"/>
                </a:ext>
              </a:extLst>
            </p:cNvPr>
            <p:cNvSpPr txBox="1"/>
            <p:nvPr/>
          </p:nvSpPr>
          <p:spPr>
            <a:xfrm>
              <a:off x="332915" y="4015581"/>
              <a:ext cx="6473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tertiary consumers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(omnivores &amp; carnivores).</a:t>
              </a:r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5E2CFB5-5A7D-4446-955B-63C3E2303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0826"/>
            <a:stretch/>
          </p:blipFill>
          <p:spPr>
            <a:xfrm>
              <a:off x="6451961" y="2451961"/>
              <a:ext cx="5569505" cy="4124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72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0" y="883398"/>
            <a:ext cx="10444899" cy="747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Does the Apex Predator complete the food chain?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793355-445A-4B35-AFF2-9FF9894487BF}"/>
              </a:ext>
            </a:extLst>
          </p:cNvPr>
          <p:cNvSpPr txBox="1"/>
          <p:nvPr/>
        </p:nvSpPr>
        <p:spPr>
          <a:xfrm>
            <a:off x="5237921" y="3128666"/>
            <a:ext cx="688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When plants and animals die, then </a:t>
            </a:r>
            <a:r>
              <a:rPr lang="en-US" sz="2400" b="1" dirty="0">
                <a:solidFill>
                  <a:srgbClr val="008000"/>
                </a:solidFill>
                <a:latin typeface="Comic Sans MS" panose="030F0702030302020204" pitchFamily="66" charset="0"/>
              </a:rPr>
              <a:t>decomposers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en-US" sz="2400" b="1" dirty="0">
                <a:solidFill>
                  <a:srgbClr val="008000"/>
                </a:solidFill>
                <a:latin typeface="Comic Sans MS" panose="030F0702030302020204" pitchFamily="66" charset="0"/>
              </a:rPr>
              <a:t>scavengers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eat the remains.</a:t>
            </a:r>
          </a:p>
        </p:txBody>
      </p:sp>
      <p:pic>
        <p:nvPicPr>
          <p:cNvPr id="16" name="Picture 2" descr="Image result for free illustrations of food chain cycle with decomposers">
            <a:extLst>
              <a:ext uri="{FF2B5EF4-FFF2-40B4-BE49-F238E27FC236}">
                <a16:creationId xmlns:a16="http://schemas.microsoft.com/office/drawing/2014/main" id="{5AE416C0-4B4C-4273-82B1-641332BB9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3" y="2221543"/>
            <a:ext cx="4995143" cy="282484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A9D7D8-431D-4974-B764-C4853975DE2C}"/>
              </a:ext>
            </a:extLst>
          </p:cNvPr>
          <p:cNvGrpSpPr/>
          <p:nvPr/>
        </p:nvGrpSpPr>
        <p:grpSpPr>
          <a:xfrm>
            <a:off x="160423" y="5046391"/>
            <a:ext cx="11709956" cy="1652980"/>
            <a:chOff x="0" y="5104779"/>
            <a:chExt cx="11709956" cy="16529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BCAC1E-4F7E-44C4-904E-FB934CBCCC09}"/>
                </a:ext>
              </a:extLst>
            </p:cNvPr>
            <p:cNvSpPr txBox="1"/>
            <p:nvPr/>
          </p:nvSpPr>
          <p:spPr>
            <a:xfrm>
              <a:off x="0" y="5272539"/>
              <a:ext cx="75277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For example, the “castings” (poop) of earthworms are considered rich fertilizer (food) for plants.</a:t>
              </a:r>
              <a:endParaRPr lang="en-US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E6C9C59-84A0-4FF6-BF80-AB4EEA25FFBF}"/>
                </a:ext>
              </a:extLst>
            </p:cNvPr>
            <p:cNvGrpSpPr/>
            <p:nvPr/>
          </p:nvGrpSpPr>
          <p:grpSpPr>
            <a:xfrm>
              <a:off x="7527769" y="5104779"/>
              <a:ext cx="4182187" cy="1652980"/>
              <a:chOff x="7527769" y="5104779"/>
              <a:chExt cx="4182187" cy="1652980"/>
            </a:xfrm>
          </p:grpSpPr>
          <p:pic>
            <p:nvPicPr>
              <p:cNvPr id="10244" name="Picture 4" descr="Image result for clipart of worm poop">
                <a:extLst>
                  <a:ext uri="{FF2B5EF4-FFF2-40B4-BE49-F238E27FC236}">
                    <a16:creationId xmlns:a16="http://schemas.microsoft.com/office/drawing/2014/main" id="{AB19343B-0406-4DD9-B7F0-317029C02E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527769" y="5104779"/>
                <a:ext cx="3072206" cy="1652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C69AD99-02BA-4CBF-BCB5-04C579AB9B63}"/>
                  </a:ext>
                </a:extLst>
              </p:cNvPr>
              <p:cNvSpPr txBox="1"/>
              <p:nvPr/>
            </p:nvSpPr>
            <p:spPr>
              <a:xfrm>
                <a:off x="10444899" y="5219126"/>
                <a:ext cx="12650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US" sz="2400" i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“Mine don’t stink!”</a:t>
                </a:r>
                <a:endParaRPr lang="en-US" sz="1600" i="1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CA91F08-7C2A-4EC1-83F1-4AE62548F5DB}"/>
              </a:ext>
            </a:extLst>
          </p:cNvPr>
          <p:cNvSpPr txBox="1"/>
          <p:nvPr/>
        </p:nvSpPr>
        <p:spPr>
          <a:xfrm>
            <a:off x="5836647" y="2221543"/>
            <a:ext cx="5622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No! The final link in the food chain is the </a:t>
            </a:r>
            <a:r>
              <a:rPr lang="en-US" sz="3000" b="1" dirty="0">
                <a:solidFill>
                  <a:srgbClr val="008000"/>
                </a:solidFill>
                <a:latin typeface="Comic Sans MS" panose="030F0702030302020204" pitchFamily="66" charset="0"/>
              </a:rPr>
              <a:t>decomposers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4B934-472B-4CB3-B263-04F5F92881AA}"/>
              </a:ext>
            </a:extLst>
          </p:cNvPr>
          <p:cNvSpPr txBox="1"/>
          <p:nvPr/>
        </p:nvSpPr>
        <p:spPr>
          <a:xfrm>
            <a:off x="5309419" y="4043543"/>
            <a:ext cx="688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Then the decomposers’ excrement or “poop” returns the nutrients (energy) back to the soil.  </a:t>
            </a:r>
          </a:p>
        </p:txBody>
      </p:sp>
    </p:spTree>
    <p:extLst>
      <p:ext uri="{BB962C8B-B14F-4D97-AF65-F5344CB8AC3E}">
        <p14:creationId xmlns:p14="http://schemas.microsoft.com/office/powerpoint/2010/main" val="15921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0" y="883398"/>
            <a:ext cx="10558021" cy="747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What are Decomposers?  Why are they important?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C39028-68E1-47D8-AF73-65C5C28B9113}"/>
              </a:ext>
            </a:extLst>
          </p:cNvPr>
          <p:cNvSpPr txBox="1"/>
          <p:nvPr/>
        </p:nvSpPr>
        <p:spPr>
          <a:xfrm>
            <a:off x="3180522" y="2217101"/>
            <a:ext cx="663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They are the last stop on the food chain.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3BD4D-6061-4127-ADEA-A46A70762EE8}"/>
              </a:ext>
            </a:extLst>
          </p:cNvPr>
          <p:cNvSpPr txBox="1"/>
          <p:nvPr/>
        </p:nvSpPr>
        <p:spPr>
          <a:xfrm>
            <a:off x="2175890" y="5275869"/>
            <a:ext cx="784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Some of the most common decomposers are worms, slugs, snails, fungi (mushrooms) and bacteria.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37D85-DE84-4279-8A24-49328D4017E4}"/>
              </a:ext>
            </a:extLst>
          </p:cNvPr>
          <p:cNvSpPr txBox="1"/>
          <p:nvPr/>
        </p:nvSpPr>
        <p:spPr>
          <a:xfrm>
            <a:off x="754997" y="6214238"/>
            <a:ext cx="10682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If they didn’t do their job the ground would be covered with dead stuff.</a:t>
            </a:r>
          </a:p>
        </p:txBody>
      </p:sp>
      <p:pic>
        <p:nvPicPr>
          <p:cNvPr id="9220" name="Picture 4" descr="Image result for example decomposers">
            <a:extLst>
              <a:ext uri="{FF2B5EF4-FFF2-40B4-BE49-F238E27FC236}">
                <a16:creationId xmlns:a16="http://schemas.microsoft.com/office/drawing/2014/main" id="{43E32035-C753-4C7D-9F79-84F8FD88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13" y="2217101"/>
            <a:ext cx="2222500" cy="3200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gwgw">
            <a:extLst>
              <a:ext uri="{FF2B5EF4-FFF2-40B4-BE49-F238E27FC236}">
                <a16:creationId xmlns:a16="http://schemas.microsoft.com/office/drawing/2014/main" id="{3DB7DD9B-7173-4980-A4F9-0FDB31513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7" y="2222223"/>
            <a:ext cx="2961253" cy="24988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739F914-4C56-45B2-A8DE-8B8A7C891D9A}"/>
              </a:ext>
            </a:extLst>
          </p:cNvPr>
          <p:cNvSpPr/>
          <p:nvPr/>
        </p:nvSpPr>
        <p:spPr>
          <a:xfrm>
            <a:off x="457199" y="3717235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17B9C-9C89-4EB4-A364-446F110297F5}"/>
              </a:ext>
            </a:extLst>
          </p:cNvPr>
          <p:cNvSpPr txBox="1"/>
          <p:nvPr/>
        </p:nvSpPr>
        <p:spPr>
          <a:xfrm>
            <a:off x="3178708" y="3968168"/>
            <a:ext cx="6551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They are referred to as nature’s recyclers because they help return nutrients to the soil for the plants.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164A5-62C7-4158-A0CB-40912EDAB24B}"/>
              </a:ext>
            </a:extLst>
          </p:cNvPr>
          <p:cNvSpPr txBox="1"/>
          <p:nvPr/>
        </p:nvSpPr>
        <p:spPr>
          <a:xfrm>
            <a:off x="3180522" y="2709766"/>
            <a:ext cx="655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They eat the things no one else wants to.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3A6B8B-CD30-43A2-95D7-DEE56FBE9817}"/>
              </a:ext>
            </a:extLst>
          </p:cNvPr>
          <p:cNvSpPr txBox="1"/>
          <p:nvPr/>
        </p:nvSpPr>
        <p:spPr>
          <a:xfrm>
            <a:off x="3178708" y="3164285"/>
            <a:ext cx="6551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They are very small so they can break down large pieces of dead stuff. </a:t>
            </a:r>
          </a:p>
        </p:txBody>
      </p:sp>
    </p:spTree>
    <p:extLst>
      <p:ext uri="{BB962C8B-B14F-4D97-AF65-F5344CB8AC3E}">
        <p14:creationId xmlns:p14="http://schemas.microsoft.com/office/powerpoint/2010/main" val="13314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696974" y="784289"/>
            <a:ext cx="9332767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does energy flow within a food chain?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AFC302-EDB7-4EEE-B7BA-5C92B58FB4CC}"/>
              </a:ext>
            </a:extLst>
          </p:cNvPr>
          <p:cNvSpPr txBox="1"/>
          <p:nvPr/>
        </p:nvSpPr>
        <p:spPr>
          <a:xfrm>
            <a:off x="-89452" y="2159950"/>
            <a:ext cx="8531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Energy flows from the sun through the producers, through the consumers, through the decomposers, and then back through the producers to continue the cycle.</a:t>
            </a:r>
          </a:p>
        </p:txBody>
      </p:sp>
      <p:pic>
        <p:nvPicPr>
          <p:cNvPr id="8194" name="Picture 2" descr="Image result for free illustrations of food chain cycle with decomposers">
            <a:extLst>
              <a:ext uri="{FF2B5EF4-FFF2-40B4-BE49-F238E27FC236}">
                <a16:creationId xmlns:a16="http://schemas.microsoft.com/office/drawing/2014/main" id="{6949AF5E-2EA6-4265-B07E-5D57DD62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46" y="3441727"/>
            <a:ext cx="5781724" cy="32696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un Clipart #1">
            <a:extLst>
              <a:ext uri="{FF2B5EF4-FFF2-40B4-BE49-F238E27FC236}">
                <a16:creationId xmlns:a16="http://schemas.microsoft.com/office/drawing/2014/main" id="{C31EF1C9-0CD1-4878-B503-AAFDD6B22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32" y="3429000"/>
            <a:ext cx="1227231" cy="122723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1599A1-BCE1-4773-83EC-9A8C410A1DAD}"/>
              </a:ext>
            </a:extLst>
          </p:cNvPr>
          <p:cNvCxnSpPr>
            <a:cxnSpLocks/>
          </p:cNvCxnSpPr>
          <p:nvPr/>
        </p:nvCxnSpPr>
        <p:spPr>
          <a:xfrm>
            <a:off x="1639229" y="4566996"/>
            <a:ext cx="780588" cy="56845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2E1733-D456-441B-A6FE-94EE510CE48A}"/>
              </a:ext>
            </a:extLst>
          </p:cNvPr>
          <p:cNvGrpSpPr/>
          <p:nvPr/>
        </p:nvGrpSpPr>
        <p:grpSpPr>
          <a:xfrm>
            <a:off x="7889789" y="2241398"/>
            <a:ext cx="4014256" cy="4339842"/>
            <a:chOff x="7889789" y="2241398"/>
            <a:chExt cx="4014256" cy="43398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522679-434E-47C7-BA35-29C0AF178160}"/>
                </a:ext>
              </a:extLst>
            </p:cNvPr>
            <p:cNvGrpSpPr/>
            <p:nvPr/>
          </p:nvGrpSpPr>
          <p:grpSpPr>
            <a:xfrm>
              <a:off x="7889789" y="2241398"/>
              <a:ext cx="3918079" cy="4339842"/>
              <a:chOff x="7186696" y="2165984"/>
              <a:chExt cx="5134138" cy="433984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506D2A-3A47-4BC0-B6DA-A345B60537D2}"/>
                  </a:ext>
                </a:extLst>
              </p:cNvPr>
              <p:cNvSpPr txBox="1"/>
              <p:nvPr/>
            </p:nvSpPr>
            <p:spPr>
              <a:xfrm>
                <a:off x="7186696" y="2165984"/>
                <a:ext cx="5134138" cy="4339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Sun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Producer (Plant)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Primary Consumer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(Animal: Herbivore) </a:t>
                </a:r>
              </a:p>
              <a:p>
                <a:pPr algn="ctr">
                  <a:lnSpc>
                    <a:spcPct val="110000"/>
                  </a:lnSpc>
                </a:pPr>
                <a:endPara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Secondary Consumer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(Animal: Carnivore or Omnivore)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Tertiary Consumer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or Apex Predator (Animal) </a:t>
                </a:r>
              </a:p>
              <a:p>
                <a:pPr algn="ctr">
                  <a:lnSpc>
                    <a:spcPct val="110000"/>
                  </a:lnSpc>
                </a:pPr>
                <a:endPara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Decomposer or Scavenger </a:t>
                </a:r>
                <a:endParaRPr lang="en-US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" name="Arrow: Down 1">
                <a:extLst>
                  <a:ext uri="{FF2B5EF4-FFF2-40B4-BE49-F238E27FC236}">
                    <a16:creationId xmlns:a16="http://schemas.microsoft.com/office/drawing/2014/main" id="{9D60B280-E47A-450F-BB70-B3F414B2287C}"/>
                  </a:ext>
                </a:extLst>
              </p:cNvPr>
              <p:cNvSpPr/>
              <p:nvPr/>
            </p:nvSpPr>
            <p:spPr>
              <a:xfrm>
                <a:off x="9536948" y="2546296"/>
                <a:ext cx="433633" cy="276811"/>
              </a:xfrm>
              <a:prstGeom prst="downArrow">
                <a:avLst>
                  <a:gd name="adj1" fmla="val 28261"/>
                  <a:gd name="adj2" fmla="val 50000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1C5422B4-4E53-4636-88C2-10D10F1C6A07}"/>
                  </a:ext>
                </a:extLst>
              </p:cNvPr>
              <p:cNvSpPr/>
              <p:nvPr/>
            </p:nvSpPr>
            <p:spPr>
              <a:xfrm>
                <a:off x="9557195" y="3156682"/>
                <a:ext cx="433633" cy="276811"/>
              </a:xfrm>
              <a:prstGeom prst="downArrow">
                <a:avLst>
                  <a:gd name="adj1" fmla="val 28261"/>
                  <a:gd name="adj2" fmla="val 50000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row: Down 14">
                <a:extLst>
                  <a:ext uri="{FF2B5EF4-FFF2-40B4-BE49-F238E27FC236}">
                    <a16:creationId xmlns:a16="http://schemas.microsoft.com/office/drawing/2014/main" id="{E4D84DA0-07BE-41F7-87A1-6C4C95135A09}"/>
                  </a:ext>
                </a:extLst>
              </p:cNvPr>
              <p:cNvSpPr/>
              <p:nvPr/>
            </p:nvSpPr>
            <p:spPr>
              <a:xfrm>
                <a:off x="9557195" y="4033376"/>
                <a:ext cx="433633" cy="276811"/>
              </a:xfrm>
              <a:prstGeom prst="downArrow">
                <a:avLst>
                  <a:gd name="adj1" fmla="val 28261"/>
                  <a:gd name="adj2" fmla="val 50000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row: Down 15">
                <a:extLst>
                  <a:ext uri="{FF2B5EF4-FFF2-40B4-BE49-F238E27FC236}">
                    <a16:creationId xmlns:a16="http://schemas.microsoft.com/office/drawing/2014/main" id="{C3B04CCB-A267-48F0-B946-4351ADDA6C12}"/>
                  </a:ext>
                </a:extLst>
              </p:cNvPr>
              <p:cNvSpPr/>
              <p:nvPr/>
            </p:nvSpPr>
            <p:spPr>
              <a:xfrm>
                <a:off x="9557194" y="4921634"/>
                <a:ext cx="433633" cy="276811"/>
              </a:xfrm>
              <a:prstGeom prst="downArrow">
                <a:avLst>
                  <a:gd name="adj1" fmla="val 28261"/>
                  <a:gd name="adj2" fmla="val 50000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row: Down 16">
                <a:extLst>
                  <a:ext uri="{FF2B5EF4-FFF2-40B4-BE49-F238E27FC236}">
                    <a16:creationId xmlns:a16="http://schemas.microsoft.com/office/drawing/2014/main" id="{02F70996-DAC4-4F4D-A31B-6619B69CB3E4}"/>
                  </a:ext>
                </a:extLst>
              </p:cNvPr>
              <p:cNvSpPr/>
              <p:nvPr/>
            </p:nvSpPr>
            <p:spPr>
              <a:xfrm>
                <a:off x="9557194" y="5851875"/>
                <a:ext cx="433633" cy="276811"/>
              </a:xfrm>
              <a:prstGeom prst="downArrow">
                <a:avLst>
                  <a:gd name="adj1" fmla="val 28261"/>
                  <a:gd name="adj2" fmla="val 50000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Arrow: Curved Up 2">
              <a:extLst>
                <a:ext uri="{FF2B5EF4-FFF2-40B4-BE49-F238E27FC236}">
                  <a16:creationId xmlns:a16="http://schemas.microsoft.com/office/drawing/2014/main" id="{723FAB4C-E973-473C-BC62-E5E67DD7F12F}"/>
                </a:ext>
              </a:extLst>
            </p:cNvPr>
            <p:cNvSpPr/>
            <p:nvPr/>
          </p:nvSpPr>
          <p:spPr>
            <a:xfrm rot="15808884">
              <a:off x="9629353" y="4174628"/>
              <a:ext cx="3764648" cy="784737"/>
            </a:xfrm>
            <a:prstGeom prst="curvedUpArrow">
              <a:avLst>
                <a:gd name="adj1" fmla="val 20824"/>
                <a:gd name="adj2" fmla="val 76176"/>
                <a:gd name="adj3" fmla="val 33125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05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245097" y="826484"/>
            <a:ext cx="9973559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much energy is passed on at each level?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88C727-6BBA-48ED-9414-9306F2F5FE55}"/>
              </a:ext>
            </a:extLst>
          </p:cNvPr>
          <p:cNvSpPr txBox="1"/>
          <p:nvPr/>
        </p:nvSpPr>
        <p:spPr>
          <a:xfrm>
            <a:off x="678730" y="2177161"/>
            <a:ext cx="60674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Through all of these levels, only </a:t>
            </a:r>
            <a:r>
              <a:rPr lang="en-US" sz="2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~10% </a:t>
            </a:r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of the energy is passed on to the next level or consumer each time.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263376-791D-4FF7-B7C4-23478E979F14}"/>
              </a:ext>
            </a:extLst>
          </p:cNvPr>
          <p:cNvGrpSpPr/>
          <p:nvPr/>
        </p:nvGrpSpPr>
        <p:grpSpPr>
          <a:xfrm>
            <a:off x="7145071" y="2166369"/>
            <a:ext cx="3918079" cy="4339842"/>
            <a:chOff x="7186696" y="2165984"/>
            <a:chExt cx="5134138" cy="43398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5A2432-7922-4797-BF78-3F3ECD6E2FA6}"/>
                </a:ext>
              </a:extLst>
            </p:cNvPr>
            <p:cNvSpPr txBox="1"/>
            <p:nvPr/>
          </p:nvSpPr>
          <p:spPr>
            <a:xfrm>
              <a:off x="7186696" y="2165984"/>
              <a:ext cx="5134138" cy="433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Sun 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 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Producer (Plant) 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  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Primary Consumer 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(Animal: Herbivore or Omnivore) </a:t>
              </a:r>
            </a:p>
            <a:p>
              <a:pPr algn="ctr">
                <a:lnSpc>
                  <a:spcPct val="110000"/>
                </a:lnSpc>
              </a:pPr>
              <a:endParaRPr lang="en-US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endParaRP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Secondary Consumer 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(Animal: Carnivore or Omnivore) 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 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Tertiary Consumer </a:t>
              </a: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or Apex Predator (Animal) </a:t>
              </a:r>
            </a:p>
            <a:p>
              <a:pPr algn="ctr">
                <a:lnSpc>
                  <a:spcPct val="110000"/>
                </a:lnSpc>
              </a:pPr>
              <a:endParaRPr lang="en-US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endParaRPr>
            </a:p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Decomposer or Scavenger </a:t>
              </a:r>
              <a:endParaRPr lang="en-US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A700A4ED-E5FF-4DD3-8333-DE5BDE4A2116}"/>
                </a:ext>
              </a:extLst>
            </p:cNvPr>
            <p:cNvSpPr/>
            <p:nvPr/>
          </p:nvSpPr>
          <p:spPr>
            <a:xfrm>
              <a:off x="9536948" y="2546296"/>
              <a:ext cx="433633" cy="276811"/>
            </a:xfrm>
            <a:prstGeom prst="downArrow">
              <a:avLst>
                <a:gd name="adj1" fmla="val 28261"/>
                <a:gd name="adj2" fmla="val 50000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845B6387-EFC0-407A-BEFB-82B64A223CF2}"/>
                </a:ext>
              </a:extLst>
            </p:cNvPr>
            <p:cNvSpPr/>
            <p:nvPr/>
          </p:nvSpPr>
          <p:spPr>
            <a:xfrm>
              <a:off x="9557195" y="3156682"/>
              <a:ext cx="433633" cy="276811"/>
            </a:xfrm>
            <a:prstGeom prst="downArrow">
              <a:avLst>
                <a:gd name="adj1" fmla="val 28261"/>
                <a:gd name="adj2" fmla="val 50000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3222D42B-0211-4DB4-B294-3CCE2744DBE1}"/>
                </a:ext>
              </a:extLst>
            </p:cNvPr>
            <p:cNvSpPr/>
            <p:nvPr/>
          </p:nvSpPr>
          <p:spPr>
            <a:xfrm>
              <a:off x="9557195" y="4033376"/>
              <a:ext cx="433633" cy="276811"/>
            </a:xfrm>
            <a:prstGeom prst="downArrow">
              <a:avLst>
                <a:gd name="adj1" fmla="val 28261"/>
                <a:gd name="adj2" fmla="val 50000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66AC65B2-7337-442F-8604-3369C270EFA4}"/>
                </a:ext>
              </a:extLst>
            </p:cNvPr>
            <p:cNvSpPr/>
            <p:nvPr/>
          </p:nvSpPr>
          <p:spPr>
            <a:xfrm>
              <a:off x="9557194" y="4921634"/>
              <a:ext cx="433633" cy="276811"/>
            </a:xfrm>
            <a:prstGeom prst="downArrow">
              <a:avLst>
                <a:gd name="adj1" fmla="val 28261"/>
                <a:gd name="adj2" fmla="val 50000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B65F615D-36C7-45EB-9C55-4D28AECC26C6}"/>
                </a:ext>
              </a:extLst>
            </p:cNvPr>
            <p:cNvSpPr/>
            <p:nvPr/>
          </p:nvSpPr>
          <p:spPr>
            <a:xfrm>
              <a:off x="9557194" y="5851875"/>
              <a:ext cx="433633" cy="276811"/>
            </a:xfrm>
            <a:prstGeom prst="downArrow">
              <a:avLst>
                <a:gd name="adj1" fmla="val 28261"/>
                <a:gd name="adj2" fmla="val 50000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D944B6D-2FA8-43CE-8200-FD76D71A3B0E}"/>
              </a:ext>
            </a:extLst>
          </p:cNvPr>
          <p:cNvSpPr txBox="1"/>
          <p:nvPr/>
        </p:nvSpPr>
        <p:spPr>
          <a:xfrm>
            <a:off x="9272385" y="2461743"/>
            <a:ext cx="89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48A806-DF10-462D-A451-3128137EDF9A}"/>
              </a:ext>
            </a:extLst>
          </p:cNvPr>
          <p:cNvSpPr txBox="1"/>
          <p:nvPr/>
        </p:nvSpPr>
        <p:spPr>
          <a:xfrm>
            <a:off x="9236930" y="3115173"/>
            <a:ext cx="89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72820-EB8F-432E-A33A-2548A83BD0FD}"/>
              </a:ext>
            </a:extLst>
          </p:cNvPr>
          <p:cNvSpPr txBox="1"/>
          <p:nvPr/>
        </p:nvSpPr>
        <p:spPr>
          <a:xfrm>
            <a:off x="9236930" y="4013828"/>
            <a:ext cx="89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90EFD-573A-4226-8988-E33DF778EC77}"/>
              </a:ext>
            </a:extLst>
          </p:cNvPr>
          <p:cNvSpPr txBox="1"/>
          <p:nvPr/>
        </p:nvSpPr>
        <p:spPr>
          <a:xfrm>
            <a:off x="9235832" y="4897021"/>
            <a:ext cx="89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EAF969-AB33-4A56-B047-4136CA78421A}"/>
              </a:ext>
            </a:extLst>
          </p:cNvPr>
          <p:cNvSpPr txBox="1"/>
          <p:nvPr/>
        </p:nvSpPr>
        <p:spPr>
          <a:xfrm>
            <a:off x="9285023" y="5853020"/>
            <a:ext cx="89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10%</a:t>
            </a:r>
          </a:p>
        </p:txBody>
      </p:sp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A94EA473-AA17-4FE9-BADB-2DCB2BA1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90" y="3697665"/>
            <a:ext cx="3813126" cy="286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19" grpId="0"/>
      <p:bldP spid="20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80947" y="612041"/>
            <a:ext cx="10275215" cy="747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Where are we (humans) in Food Chains?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88C727-6BBA-48ED-9414-9306F2F5FE55}"/>
              </a:ext>
            </a:extLst>
          </p:cNvPr>
          <p:cNvSpPr txBox="1"/>
          <p:nvPr/>
        </p:nvSpPr>
        <p:spPr>
          <a:xfrm>
            <a:off x="266818" y="5481378"/>
            <a:ext cx="5560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No, we cannot be producers! 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We cannot produce or make our own energy from the sun like plants can.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64713F9-3B77-4DAE-AECB-EEF098679BB6}"/>
              </a:ext>
            </a:extLst>
          </p:cNvPr>
          <p:cNvSpPr txBox="1">
            <a:spLocks/>
          </p:cNvSpPr>
          <p:nvPr/>
        </p:nvSpPr>
        <p:spPr>
          <a:xfrm>
            <a:off x="150830" y="1249851"/>
            <a:ext cx="4542182" cy="59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Can we be…Producers?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ACABC1C-6878-406E-8D6F-704F3F67A81B}"/>
              </a:ext>
            </a:extLst>
          </p:cNvPr>
          <p:cNvSpPr txBox="1">
            <a:spLocks/>
          </p:cNvSpPr>
          <p:nvPr/>
        </p:nvSpPr>
        <p:spPr>
          <a:xfrm>
            <a:off x="4693011" y="1242287"/>
            <a:ext cx="2432116" cy="647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Consumers?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FD7975-B3EA-4D27-89E9-85D1F0D8D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82"/>
          <a:stretch/>
        </p:blipFill>
        <p:spPr>
          <a:xfrm>
            <a:off x="5936018" y="2010956"/>
            <a:ext cx="6255982" cy="471037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E6B6951-C94A-47FC-9F20-1B560EEF4A0C}"/>
              </a:ext>
            </a:extLst>
          </p:cNvPr>
          <p:cNvSpPr txBox="1"/>
          <p:nvPr/>
        </p:nvSpPr>
        <p:spPr>
          <a:xfrm>
            <a:off x="9192860" y="2193214"/>
            <a:ext cx="135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Apex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   Predator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5F7AE18-0CFC-4980-ACFE-ECA4CAF8A63F}"/>
              </a:ext>
            </a:extLst>
          </p:cNvPr>
          <p:cNvSpPr txBox="1">
            <a:spLocks/>
          </p:cNvSpPr>
          <p:nvPr/>
        </p:nvSpPr>
        <p:spPr>
          <a:xfrm>
            <a:off x="7125127" y="1203652"/>
            <a:ext cx="3231035" cy="661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Apex Predator?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261B68-02E6-46BC-921C-954C7BD4C363}"/>
              </a:ext>
            </a:extLst>
          </p:cNvPr>
          <p:cNvSpPr txBox="1"/>
          <p:nvPr/>
        </p:nvSpPr>
        <p:spPr>
          <a:xfrm>
            <a:off x="150829" y="3299379"/>
            <a:ext cx="6359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Yes, we can be the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primary consumers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if we eat plants (fruit &amp; vegetables), or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we can be the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secondary consumers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if we eat animals (chicken, cows, deer, etc.)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that eat plants.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793355-445A-4B35-AFF2-9FF9894487BF}"/>
              </a:ext>
            </a:extLst>
          </p:cNvPr>
          <p:cNvSpPr txBox="1"/>
          <p:nvPr/>
        </p:nvSpPr>
        <p:spPr>
          <a:xfrm>
            <a:off x="150829" y="2010956"/>
            <a:ext cx="7682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Yes, we are the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apex predator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because there are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no other animals in Alabama that would eat us. 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Black bears are considered omnivores, but they do not hunt humans as prey.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885CF0-B066-42C6-B27B-C36D4EF21FCA}"/>
              </a:ext>
            </a:extLst>
          </p:cNvPr>
          <p:cNvSpPr txBox="1"/>
          <p:nvPr/>
        </p:nvSpPr>
        <p:spPr>
          <a:xfrm rot="2019730">
            <a:off x="7858920" y="2165035"/>
            <a:ext cx="635087" cy="2616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32D2EC-8D3A-4890-8978-C4F6BCC87960}"/>
              </a:ext>
            </a:extLst>
          </p:cNvPr>
          <p:cNvSpPr txBox="1"/>
          <p:nvPr/>
        </p:nvSpPr>
        <p:spPr>
          <a:xfrm rot="2019730">
            <a:off x="7179328" y="3293852"/>
            <a:ext cx="635087" cy="2616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6DEC6C-10C8-4A1A-93AF-A8978B558CC3}"/>
              </a:ext>
            </a:extLst>
          </p:cNvPr>
          <p:cNvSpPr txBox="1"/>
          <p:nvPr/>
        </p:nvSpPr>
        <p:spPr>
          <a:xfrm rot="2019730">
            <a:off x="6596437" y="4369518"/>
            <a:ext cx="635087" cy="2616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D7D2B3-F2AA-459D-9317-A85085153465}"/>
              </a:ext>
            </a:extLst>
          </p:cNvPr>
          <p:cNvSpPr txBox="1"/>
          <p:nvPr/>
        </p:nvSpPr>
        <p:spPr>
          <a:xfrm rot="2019730">
            <a:off x="5922833" y="5603656"/>
            <a:ext cx="635087" cy="2616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2025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0" y="883398"/>
            <a:ext cx="10558021" cy="747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What food chains could we find in our outdoor classroom?  What should you look for outside?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3BD4D-6061-4127-ADEA-A46A70762EE8}"/>
              </a:ext>
            </a:extLst>
          </p:cNvPr>
          <p:cNvSpPr txBox="1"/>
          <p:nvPr/>
        </p:nvSpPr>
        <p:spPr>
          <a:xfrm>
            <a:off x="569003" y="2551229"/>
            <a:ext cx="2506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Producers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like…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grass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trees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flowers. </a:t>
            </a:r>
          </a:p>
        </p:txBody>
      </p:sp>
      <p:pic>
        <p:nvPicPr>
          <p:cNvPr id="9222" name="Picture 6" descr="egwgw">
            <a:extLst>
              <a:ext uri="{FF2B5EF4-FFF2-40B4-BE49-F238E27FC236}">
                <a16:creationId xmlns:a16="http://schemas.microsoft.com/office/drawing/2014/main" id="{3DB7DD9B-7173-4980-A4F9-0FDB31513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18" y="2217101"/>
            <a:ext cx="5060564" cy="42703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3839B1-0360-4E02-9ECB-7588E1CB4AF2}"/>
              </a:ext>
            </a:extLst>
          </p:cNvPr>
          <p:cNvSpPr txBox="1"/>
          <p:nvPr/>
        </p:nvSpPr>
        <p:spPr>
          <a:xfrm>
            <a:off x="9116961" y="2644170"/>
            <a:ext cx="2619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Consumers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like…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birds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squirrels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spiders.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BF651D-2DA8-4740-A59C-F6C3176F5541}"/>
              </a:ext>
            </a:extLst>
          </p:cNvPr>
          <p:cNvSpPr txBox="1"/>
          <p:nvPr/>
        </p:nvSpPr>
        <p:spPr>
          <a:xfrm>
            <a:off x="526918" y="4524527"/>
            <a:ext cx="3051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Decomposers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like…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pill bugs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worms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mushrooms.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5E035-DE89-4F2F-B025-E278203F5270}"/>
              </a:ext>
            </a:extLst>
          </p:cNvPr>
          <p:cNvSpPr txBox="1"/>
          <p:nvPr/>
        </p:nvSpPr>
        <p:spPr>
          <a:xfrm>
            <a:off x="8925275" y="4524527"/>
            <a:ext cx="27398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*Be sure to use the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Example Food Chain Components Chart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with your activity sheets.</a:t>
            </a:r>
          </a:p>
        </p:txBody>
      </p:sp>
    </p:spTree>
    <p:extLst>
      <p:ext uri="{BB962C8B-B14F-4D97-AF65-F5344CB8AC3E}">
        <p14:creationId xmlns:p14="http://schemas.microsoft.com/office/powerpoint/2010/main" val="123895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14" y="638610"/>
            <a:ext cx="9771321" cy="663763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Do you eat plants?  Raise your hands if you eat…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46F1CF-B3BA-4A50-950E-793D0B58A406}"/>
              </a:ext>
            </a:extLst>
          </p:cNvPr>
          <p:cNvGrpSpPr/>
          <p:nvPr/>
        </p:nvGrpSpPr>
        <p:grpSpPr>
          <a:xfrm>
            <a:off x="267469" y="2403832"/>
            <a:ext cx="2800690" cy="2707379"/>
            <a:chOff x="267469" y="2403832"/>
            <a:chExt cx="2800690" cy="270737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3708FC-A475-47AA-9D1A-FF446DC40EFC}"/>
                </a:ext>
              </a:extLst>
            </p:cNvPr>
            <p:cNvSpPr txBox="1"/>
            <p:nvPr/>
          </p:nvSpPr>
          <p:spPr>
            <a:xfrm>
              <a:off x="386097" y="4280214"/>
              <a:ext cx="25634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Fruit like apples or bananas</a:t>
              </a:r>
              <a:endParaRPr lang="en-US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Image result for photo of a bowl of bananas and apples">
              <a:extLst>
                <a:ext uri="{FF2B5EF4-FFF2-40B4-BE49-F238E27FC236}">
                  <a16:creationId xmlns:a16="http://schemas.microsoft.com/office/drawing/2014/main" id="{757DB547-C426-4608-9395-958901E648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38" t="26134" r="12062" b="8567"/>
            <a:stretch/>
          </p:blipFill>
          <p:spPr bwMode="auto">
            <a:xfrm>
              <a:off x="267469" y="2403832"/>
              <a:ext cx="2800690" cy="1828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06A0E-8E4F-4E1D-9771-EE3C12E5B216}"/>
              </a:ext>
            </a:extLst>
          </p:cNvPr>
          <p:cNvGrpSpPr/>
          <p:nvPr/>
        </p:nvGrpSpPr>
        <p:grpSpPr>
          <a:xfrm>
            <a:off x="3068159" y="2401912"/>
            <a:ext cx="2490776" cy="3029129"/>
            <a:chOff x="3068159" y="2401912"/>
            <a:chExt cx="2490776" cy="3029129"/>
          </a:xfrm>
        </p:grpSpPr>
        <p:pic>
          <p:nvPicPr>
            <p:cNvPr id="3" name="Picture 4" descr="Image result for photo of a bowl of carrots and broccoli">
              <a:extLst>
                <a:ext uri="{FF2B5EF4-FFF2-40B4-BE49-F238E27FC236}">
                  <a16:creationId xmlns:a16="http://schemas.microsoft.com/office/drawing/2014/main" id="{B3AA005F-30F1-4BC2-AC52-1E6097EA3C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08" b="4484"/>
            <a:stretch/>
          </p:blipFill>
          <p:spPr bwMode="auto">
            <a:xfrm>
              <a:off x="3248710" y="2401912"/>
              <a:ext cx="2100990" cy="1828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7D6166-BEE8-4E2A-A163-A9B57E32B731}"/>
                </a:ext>
              </a:extLst>
            </p:cNvPr>
            <p:cNvSpPr txBox="1"/>
            <p:nvPr/>
          </p:nvSpPr>
          <p:spPr>
            <a:xfrm>
              <a:off x="3068159" y="4230712"/>
              <a:ext cx="24907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Vegetables like broccoli or carrots</a:t>
              </a:r>
              <a:endParaRPr lang="en-US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D947B8-2BE4-4828-BD2C-B110AAE6B729}"/>
              </a:ext>
            </a:extLst>
          </p:cNvPr>
          <p:cNvGrpSpPr/>
          <p:nvPr/>
        </p:nvGrpSpPr>
        <p:grpSpPr>
          <a:xfrm>
            <a:off x="5739486" y="2401912"/>
            <a:ext cx="2754217" cy="2416498"/>
            <a:chOff x="5739486" y="2401912"/>
            <a:chExt cx="2754217" cy="2416498"/>
          </a:xfrm>
        </p:grpSpPr>
        <p:pic>
          <p:nvPicPr>
            <p:cNvPr id="1030" name="Picture 6" descr="Image result for photo of plain hamburger">
              <a:extLst>
                <a:ext uri="{FF2B5EF4-FFF2-40B4-BE49-F238E27FC236}">
                  <a16:creationId xmlns:a16="http://schemas.microsoft.com/office/drawing/2014/main" id="{15F8B60F-4F8A-41F5-9BB7-97FFA0130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486" y="2401912"/>
              <a:ext cx="2754217" cy="1828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E14F87-324A-453E-AF18-1CCA83D9AE76}"/>
                </a:ext>
              </a:extLst>
            </p:cNvPr>
            <p:cNvSpPr txBox="1"/>
            <p:nvPr/>
          </p:nvSpPr>
          <p:spPr>
            <a:xfrm>
              <a:off x="5964654" y="4356745"/>
              <a:ext cx="2470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Hamburgers</a:t>
              </a:r>
              <a:endParaRPr lang="en-US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3FEAF7-F972-4FE1-991E-1BECF53AE88B}"/>
              </a:ext>
            </a:extLst>
          </p:cNvPr>
          <p:cNvGrpSpPr/>
          <p:nvPr/>
        </p:nvGrpSpPr>
        <p:grpSpPr>
          <a:xfrm>
            <a:off x="8699680" y="2401912"/>
            <a:ext cx="3224851" cy="2428964"/>
            <a:chOff x="8699680" y="2401912"/>
            <a:chExt cx="3224851" cy="2428964"/>
          </a:xfrm>
        </p:grpSpPr>
        <p:pic>
          <p:nvPicPr>
            <p:cNvPr id="1032" name="Picture 8" descr="Simple Fried Chicken">
              <a:extLst>
                <a:ext uri="{FF2B5EF4-FFF2-40B4-BE49-F238E27FC236}">
                  <a16:creationId xmlns:a16="http://schemas.microsoft.com/office/drawing/2014/main" id="{5A3819BD-DC8A-432C-87BB-CF3A6F1CB2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36"/>
            <a:stretch/>
          </p:blipFill>
          <p:spPr bwMode="auto">
            <a:xfrm>
              <a:off x="8699680" y="2401912"/>
              <a:ext cx="3224851" cy="1828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363156-6002-4EAD-A21F-3031978B2B5F}"/>
                </a:ext>
              </a:extLst>
            </p:cNvPr>
            <p:cNvSpPr txBox="1"/>
            <p:nvPr/>
          </p:nvSpPr>
          <p:spPr>
            <a:xfrm>
              <a:off x="9138246" y="4369211"/>
              <a:ext cx="23477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Fried chicken</a:t>
              </a:r>
              <a:endParaRPr lang="en-US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C5BB163-6CD9-4F5C-BD88-DF7475C3D1AB}"/>
              </a:ext>
            </a:extLst>
          </p:cNvPr>
          <p:cNvSpPr txBox="1"/>
          <p:nvPr/>
        </p:nvSpPr>
        <p:spPr>
          <a:xfrm>
            <a:off x="267469" y="5664052"/>
            <a:ext cx="5181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Fruits and vegetables are parts of plants.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2289C2-D50F-45A2-81CD-FD188AEBFEE6}"/>
              </a:ext>
            </a:extLst>
          </p:cNvPr>
          <p:cNvSpPr txBox="1"/>
          <p:nvPr/>
        </p:nvSpPr>
        <p:spPr>
          <a:xfrm>
            <a:off x="6304208" y="5684420"/>
            <a:ext cx="5181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Hamburgers and fried chicken come from animals.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4DD1CCD-2B21-4614-BB27-9B5D200DC5FF}"/>
              </a:ext>
            </a:extLst>
          </p:cNvPr>
          <p:cNvSpPr txBox="1">
            <a:spLocks/>
          </p:cNvSpPr>
          <p:nvPr/>
        </p:nvSpPr>
        <p:spPr>
          <a:xfrm>
            <a:off x="129114" y="1246912"/>
            <a:ext cx="10441171" cy="663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Do you eat animals?  Raise your hands if you eat… </a:t>
            </a:r>
          </a:p>
        </p:txBody>
      </p: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6" y="657238"/>
            <a:ext cx="10523674" cy="652205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What do you think the chicken ate before you ate it?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A9574B-D735-4906-BAC0-469DC4C87A73}"/>
              </a:ext>
            </a:extLst>
          </p:cNvPr>
          <p:cNvSpPr txBox="1"/>
          <p:nvPr/>
        </p:nvSpPr>
        <p:spPr>
          <a:xfrm>
            <a:off x="6315171" y="2576942"/>
            <a:ext cx="5722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The chicken could have eaten corn, seeds, or bugs.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76986" y="1163394"/>
            <a:ext cx="10301925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Why do you and the chicken need to eat?</a:t>
            </a:r>
          </a:p>
        </p:txBody>
      </p:sp>
      <p:pic>
        <p:nvPicPr>
          <p:cNvPr id="8" name="Picture 2" descr="Image result for photo of chicken eating corn">
            <a:extLst>
              <a:ext uri="{FF2B5EF4-FFF2-40B4-BE49-F238E27FC236}">
                <a16:creationId xmlns:a16="http://schemas.microsoft.com/office/drawing/2014/main" id="{A1C41CB1-34EA-4493-93BC-6AE2AF50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8" y="2508402"/>
            <a:ext cx="6017443" cy="338481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40A956-ADAA-4284-BCA9-D8C793FA3166}"/>
              </a:ext>
            </a:extLst>
          </p:cNvPr>
          <p:cNvSpPr txBox="1"/>
          <p:nvPr/>
        </p:nvSpPr>
        <p:spPr>
          <a:xfrm>
            <a:off x="6571098" y="4099545"/>
            <a:ext cx="5402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Because our bodies need the nutrients from the food we eat to give us energy to move, grow, stay warm and survive.</a:t>
            </a:r>
          </a:p>
        </p:txBody>
      </p:sp>
    </p:spTree>
    <p:extLst>
      <p:ext uri="{BB962C8B-B14F-4D97-AF65-F5344CB8AC3E}">
        <p14:creationId xmlns:p14="http://schemas.microsoft.com/office/powerpoint/2010/main" val="12679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A9574B-D735-4906-BAC0-469DC4C87A73}"/>
              </a:ext>
            </a:extLst>
          </p:cNvPr>
          <p:cNvSpPr txBox="1"/>
          <p:nvPr/>
        </p:nvSpPr>
        <p:spPr>
          <a:xfrm>
            <a:off x="3949830" y="2246851"/>
            <a:ext cx="7663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The “energy source” in the corn (and in all plants) originally comes from the sun.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154760" y="809324"/>
            <a:ext cx="10365553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How does corn provide energy for the chicken?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How do fruits and vegetables provide us energy?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0A956-ADAA-4284-BCA9-D8C793FA3166}"/>
              </a:ext>
            </a:extLst>
          </p:cNvPr>
          <p:cNvSpPr txBox="1"/>
          <p:nvPr/>
        </p:nvSpPr>
        <p:spPr>
          <a:xfrm>
            <a:off x="5135527" y="3586338"/>
            <a:ext cx="6741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The sun provides energy for the plants, and this energy is passed on to animals (like us) when we eat the plants.</a:t>
            </a:r>
          </a:p>
        </p:txBody>
      </p:sp>
      <p:pic>
        <p:nvPicPr>
          <p:cNvPr id="3078" name="Picture 6" descr="Image result for photo of corn stalks with sun">
            <a:extLst>
              <a:ext uri="{FF2B5EF4-FFF2-40B4-BE49-F238E27FC236}">
                <a16:creationId xmlns:a16="http://schemas.microsoft.com/office/drawing/2014/main" id="{D5DC0CE4-BE30-44EF-BACA-27F72561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3" y="2146251"/>
            <a:ext cx="2995821" cy="16851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7637C2-7D17-49B8-B8CE-333E89AF36D1}"/>
              </a:ext>
            </a:extLst>
          </p:cNvPr>
          <p:cNvSpPr txBox="1"/>
          <p:nvPr/>
        </p:nvSpPr>
        <p:spPr>
          <a:xfrm>
            <a:off x="4657843" y="5356714"/>
            <a:ext cx="6633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This forms a </a:t>
            </a:r>
            <a:r>
              <a:rPr lang="en-US" sz="3200" b="1" dirty="0">
                <a:solidFill>
                  <a:srgbClr val="008000"/>
                </a:solidFill>
                <a:latin typeface="Comic Sans MS" panose="030F0702030302020204" pitchFamily="66" charset="0"/>
              </a:rPr>
              <a:t>food chain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, and       YOU are part of that food chain.</a:t>
            </a:r>
          </a:p>
        </p:txBody>
      </p:sp>
      <p:pic>
        <p:nvPicPr>
          <p:cNvPr id="6146" name="Picture 2" descr="nature, person, flower, boy, kid, summer, male, young, spring, blueberry, child, blue, childhood, smile, son, outdoors, eating, family, children, fun, happiness, toddler, picking blueberries">
            <a:extLst>
              <a:ext uri="{FF2B5EF4-FFF2-40B4-BE49-F238E27FC236}">
                <a16:creationId xmlns:a16="http://schemas.microsoft.com/office/drawing/2014/main" id="{226CD62D-BC61-4B23-BA5F-0305F8EEB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433" y="4186379"/>
            <a:ext cx="2555358" cy="255535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hoto of corn stalk with corn showing">
            <a:extLst>
              <a:ext uri="{FF2B5EF4-FFF2-40B4-BE49-F238E27FC236}">
                <a16:creationId xmlns:a16="http://schemas.microsoft.com/office/drawing/2014/main" id="{91E550D1-E4CD-4621-AAF6-299B70CDF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3"/>
          <a:stretch/>
        </p:blipFill>
        <p:spPr bwMode="auto">
          <a:xfrm>
            <a:off x="2395035" y="3381690"/>
            <a:ext cx="2471015" cy="199641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5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A9574B-D735-4906-BAC0-469DC4C87A73}"/>
              </a:ext>
            </a:extLst>
          </p:cNvPr>
          <p:cNvSpPr txBox="1"/>
          <p:nvPr/>
        </p:nvSpPr>
        <p:spPr>
          <a:xfrm>
            <a:off x="589436" y="2137690"/>
            <a:ext cx="106325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  <a:r>
              <a:rPr lang="en-US" sz="2800" b="1" dirty="0">
                <a:solidFill>
                  <a:schemeClr val="tx2">
                    <a:lumMod val="90000"/>
                  </a:schemeClr>
                </a:solidFill>
                <a:latin typeface="Comic Sans MS" panose="030F0702030302020204" pitchFamily="66" charset="0"/>
              </a:rPr>
              <a:t>food chain </a:t>
            </a:r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demonstrates the transfer of nutrients and energy (in the form of food) from one organism to another organism.   </a:t>
            </a:r>
          </a:p>
          <a:p>
            <a:pPr algn="ctr">
              <a:spcAft>
                <a:spcPts val="1200"/>
              </a:spcAft>
            </a:pPr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Each organism in the chain is linked together.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1368458" y="809324"/>
            <a:ext cx="9151855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4000" dirty="0">
                <a:latin typeface="Comic Sans MS" panose="030F0702030302020204" pitchFamily="66" charset="0"/>
              </a:rPr>
              <a:t>What is a Food Chain?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2D8AF-DC71-41D8-9D74-2FDE11AEAABD}"/>
              </a:ext>
            </a:extLst>
          </p:cNvPr>
          <p:cNvSpPr txBox="1"/>
          <p:nvPr/>
        </p:nvSpPr>
        <p:spPr>
          <a:xfrm>
            <a:off x="8206297" y="5869475"/>
            <a:ext cx="3482834" cy="88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The chicken provides energy for humans.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Image result for photo of corn stalks with sun">
            <a:extLst>
              <a:ext uri="{FF2B5EF4-FFF2-40B4-BE49-F238E27FC236}">
                <a16:creationId xmlns:a16="http://schemas.microsoft.com/office/drawing/2014/main" id="{D5DC0CE4-BE30-44EF-BACA-27F725616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r="24236"/>
          <a:stretch/>
        </p:blipFill>
        <p:spPr bwMode="auto">
          <a:xfrm>
            <a:off x="815635" y="3971578"/>
            <a:ext cx="1948817" cy="1828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photo of child eating fried chicken">
            <a:extLst>
              <a:ext uri="{FF2B5EF4-FFF2-40B4-BE49-F238E27FC236}">
                <a16:creationId xmlns:a16="http://schemas.microsoft.com/office/drawing/2014/main" id="{1469819B-1636-4B16-8912-9F8CD5A77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159" y="3971578"/>
            <a:ext cx="1222190" cy="1828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photo of chicken eating corn">
            <a:extLst>
              <a:ext uri="{FF2B5EF4-FFF2-40B4-BE49-F238E27FC236}">
                <a16:creationId xmlns:a16="http://schemas.microsoft.com/office/drawing/2014/main" id="{A6F57EB5-14B2-457A-95B8-06067C4FC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r="24675"/>
          <a:stretch/>
        </p:blipFill>
        <p:spPr bwMode="auto">
          <a:xfrm>
            <a:off x="6510341" y="3971578"/>
            <a:ext cx="2141254" cy="1828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photo of corn stalk with corn showing">
            <a:extLst>
              <a:ext uri="{FF2B5EF4-FFF2-40B4-BE49-F238E27FC236}">
                <a16:creationId xmlns:a16="http://schemas.microsoft.com/office/drawing/2014/main" id="{978661A7-FCC8-49AC-A886-B231B5019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3"/>
          <a:stretch/>
        </p:blipFill>
        <p:spPr bwMode="auto">
          <a:xfrm>
            <a:off x="3504674" y="3971578"/>
            <a:ext cx="2263554" cy="1828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89C2B9-75CB-4A32-B242-8D76AA9B4A48}"/>
              </a:ext>
            </a:extLst>
          </p:cNvPr>
          <p:cNvSpPr txBox="1"/>
          <p:nvPr/>
        </p:nvSpPr>
        <p:spPr>
          <a:xfrm>
            <a:off x="4342652" y="5853950"/>
            <a:ext cx="3593264" cy="88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The corn provides energy for the chicken.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C419D-AEB2-4F73-905B-F0E5FD0E4DFC}"/>
              </a:ext>
            </a:extLst>
          </p:cNvPr>
          <p:cNvSpPr txBox="1"/>
          <p:nvPr/>
        </p:nvSpPr>
        <p:spPr>
          <a:xfrm>
            <a:off x="589437" y="5833475"/>
            <a:ext cx="3482834" cy="88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The sun provides energy for the corn.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8B5CCED4-B783-409D-976D-CC820C50D924}"/>
              </a:ext>
            </a:extLst>
          </p:cNvPr>
          <p:cNvSpPr/>
          <p:nvPr/>
        </p:nvSpPr>
        <p:spPr>
          <a:xfrm>
            <a:off x="2900048" y="4736128"/>
            <a:ext cx="467139" cy="258417"/>
          </a:xfrm>
          <a:prstGeom prst="notchedRightArrow">
            <a:avLst/>
          </a:prstGeom>
          <a:solidFill>
            <a:schemeClr val="accent2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Notched Right 2">
            <a:extLst>
              <a:ext uri="{FF2B5EF4-FFF2-40B4-BE49-F238E27FC236}">
                <a16:creationId xmlns:a16="http://schemas.microsoft.com/office/drawing/2014/main" id="{7E2AD473-CDB3-43C1-AE1F-D3E17055A000}"/>
              </a:ext>
            </a:extLst>
          </p:cNvPr>
          <p:cNvSpPr/>
          <p:nvPr/>
        </p:nvSpPr>
        <p:spPr>
          <a:xfrm>
            <a:off x="5905715" y="4740203"/>
            <a:ext cx="467139" cy="258417"/>
          </a:xfrm>
          <a:prstGeom prst="notchedRightArrow">
            <a:avLst/>
          </a:prstGeom>
          <a:solidFill>
            <a:schemeClr val="accent2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E51313CD-2F63-4474-942F-D8ECC0190683}"/>
              </a:ext>
            </a:extLst>
          </p:cNvPr>
          <p:cNvSpPr/>
          <p:nvPr/>
        </p:nvSpPr>
        <p:spPr>
          <a:xfrm>
            <a:off x="8844807" y="4756769"/>
            <a:ext cx="467139" cy="258417"/>
          </a:xfrm>
          <a:prstGeom prst="notchedRightArrow">
            <a:avLst/>
          </a:prstGeom>
          <a:solidFill>
            <a:schemeClr val="accent2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A9574B-D735-4906-BAC0-469DC4C87A73}"/>
              </a:ext>
            </a:extLst>
          </p:cNvPr>
          <p:cNvSpPr txBox="1"/>
          <p:nvPr/>
        </p:nvSpPr>
        <p:spPr>
          <a:xfrm>
            <a:off x="4791354" y="3528909"/>
            <a:ext cx="6640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You can feel the sun’s energy as heat when the sunlight touches your skin.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1339702" y="828952"/>
            <a:ext cx="8796098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What is the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original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source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of energy</a:t>
            </a:r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in all food chains for all living organisms?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1E62EC-D3D7-4F13-BFA2-04B7AB3E183C}"/>
              </a:ext>
            </a:extLst>
          </p:cNvPr>
          <p:cNvSpPr/>
          <p:nvPr/>
        </p:nvSpPr>
        <p:spPr>
          <a:xfrm>
            <a:off x="571493" y="2194883"/>
            <a:ext cx="3691559" cy="37172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Related image">
            <a:extLst>
              <a:ext uri="{FF2B5EF4-FFF2-40B4-BE49-F238E27FC236}">
                <a16:creationId xmlns:a16="http://schemas.microsoft.com/office/drawing/2014/main" id="{B48369F6-68CA-4C0C-B203-20D44840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328" y="2416868"/>
            <a:ext cx="3327888" cy="43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72D8AF-DC71-41D8-9D74-2FDE11AEAABD}"/>
              </a:ext>
            </a:extLst>
          </p:cNvPr>
          <p:cNvSpPr txBox="1"/>
          <p:nvPr/>
        </p:nvSpPr>
        <p:spPr>
          <a:xfrm>
            <a:off x="6638079" y="2573512"/>
            <a:ext cx="2946780" cy="792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The Sun!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6F70D-B076-4B35-B5F9-86E95340E208}"/>
              </a:ext>
            </a:extLst>
          </p:cNvPr>
          <p:cNvSpPr txBox="1"/>
          <p:nvPr/>
        </p:nvSpPr>
        <p:spPr>
          <a:xfrm>
            <a:off x="4785646" y="4818835"/>
            <a:ext cx="6640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Plants receive the sun’s energy as the sunlight touches their leaves. </a:t>
            </a:r>
          </a:p>
        </p:txBody>
      </p:sp>
    </p:spTree>
    <p:extLst>
      <p:ext uri="{BB962C8B-B14F-4D97-AF65-F5344CB8AC3E}">
        <p14:creationId xmlns:p14="http://schemas.microsoft.com/office/powerpoint/2010/main" val="428646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1529128" y="828952"/>
            <a:ext cx="8606672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do plants use the sunlight?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EC5C9C-09BF-4326-AD2C-D60EBFE9FA53}"/>
              </a:ext>
            </a:extLst>
          </p:cNvPr>
          <p:cNvGrpSpPr/>
          <p:nvPr/>
        </p:nvGrpSpPr>
        <p:grpSpPr>
          <a:xfrm>
            <a:off x="3975652" y="2167086"/>
            <a:ext cx="7855238" cy="3173350"/>
            <a:chOff x="3996917" y="2294676"/>
            <a:chExt cx="7855238" cy="31733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AFC302-EDB7-4EEE-B7BA-5C92B58FB4CC}"/>
                </a:ext>
              </a:extLst>
            </p:cNvPr>
            <p:cNvSpPr txBox="1"/>
            <p:nvPr/>
          </p:nvSpPr>
          <p:spPr>
            <a:xfrm>
              <a:off x="3996917" y="2328705"/>
              <a:ext cx="460772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plants use the energy from the sunlight to convert water from the soil and carbon dioxide from the air into sugars </a:t>
              </a:r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(or food)</a:t>
              </a:r>
              <a:r>
                <a:rPr lang="en-US" sz="2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.</a:t>
              </a:r>
            </a:p>
            <a:p>
              <a:pPr algn="ctr"/>
              <a:r>
                <a:rPr lang="en-US" sz="2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This process is called</a:t>
              </a:r>
            </a:p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Comic Sans MS" panose="030F0702030302020204" pitchFamily="66" charset="0"/>
                </a:rPr>
                <a:t>photosynthesis</a:t>
              </a:r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  <p:pic>
          <p:nvPicPr>
            <p:cNvPr id="5124" name="Picture 4" descr="Image result for free clipart of photosynthesis">
              <a:extLst>
                <a:ext uri="{FF2B5EF4-FFF2-40B4-BE49-F238E27FC236}">
                  <a16:creationId xmlns:a16="http://schemas.microsoft.com/office/drawing/2014/main" id="{863E1B8E-B689-4353-9FD4-77D9CCD1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2352" y="2294676"/>
              <a:ext cx="3109803" cy="310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Sunlight Tracking In Gardens - How To Map Sunlight In Your Garden">
            <a:extLst>
              <a:ext uri="{FF2B5EF4-FFF2-40B4-BE49-F238E27FC236}">
                <a16:creationId xmlns:a16="http://schemas.microsoft.com/office/drawing/2014/main" id="{C170F0E3-C3DF-4117-9C14-944BF2BC5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222" y="2201116"/>
            <a:ext cx="3598465" cy="23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76EE27-14C5-47A8-8FFF-1456C8E737D7}"/>
              </a:ext>
            </a:extLst>
          </p:cNvPr>
          <p:cNvGrpSpPr/>
          <p:nvPr/>
        </p:nvGrpSpPr>
        <p:grpSpPr>
          <a:xfrm>
            <a:off x="466914" y="5322063"/>
            <a:ext cx="11167103" cy="1446550"/>
            <a:chOff x="466914" y="5322063"/>
            <a:chExt cx="11167103" cy="14465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71C30D-4A6C-4580-A226-6DC30EA49276}"/>
                </a:ext>
              </a:extLst>
            </p:cNvPr>
            <p:cNvGrpSpPr/>
            <p:nvPr/>
          </p:nvGrpSpPr>
          <p:grpSpPr>
            <a:xfrm>
              <a:off x="466914" y="5322063"/>
              <a:ext cx="11167103" cy="1446550"/>
              <a:chOff x="466914" y="5322063"/>
              <a:chExt cx="11167103" cy="144655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A9574B-D735-4906-BAC0-469DC4C87A73}"/>
                  </a:ext>
                </a:extLst>
              </p:cNvPr>
              <p:cNvSpPr txBox="1"/>
              <p:nvPr/>
            </p:nvSpPr>
            <p:spPr>
              <a:xfrm>
                <a:off x="466914" y="5322063"/>
                <a:ext cx="699806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Because plants can produce their own food, they are called </a:t>
                </a:r>
                <a:r>
                  <a:rPr lang="en-US" sz="3200" b="1" dirty="0">
                    <a:solidFill>
                      <a:srgbClr val="008000"/>
                    </a:solidFill>
                    <a:latin typeface="Comic Sans MS" panose="030F0702030302020204" pitchFamily="66" charset="0"/>
                  </a:rPr>
                  <a:t>producers</a:t>
                </a:r>
                <a:r>
                  <a:rPr lang="en-US" sz="32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 </a:t>
                </a:r>
              </a:p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of energy in a food chain.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41937-9F06-4E8A-847F-27BC864B63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6344" b="10826"/>
              <a:stretch/>
            </p:blipFill>
            <p:spPr>
              <a:xfrm>
                <a:off x="7242848" y="5747757"/>
                <a:ext cx="4391169" cy="832567"/>
              </a:xfrm>
              <a:prstGeom prst="rect">
                <a:avLst/>
              </a:prstGeom>
            </p:spPr>
          </p:pic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D50A27A-A700-4B01-954E-293E18657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4095" y="6091554"/>
              <a:ext cx="610983" cy="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58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A9574B-D735-4906-BAC0-469DC4C87A73}"/>
              </a:ext>
            </a:extLst>
          </p:cNvPr>
          <p:cNvSpPr txBox="1"/>
          <p:nvPr/>
        </p:nvSpPr>
        <p:spPr>
          <a:xfrm>
            <a:off x="2922840" y="5063632"/>
            <a:ext cx="57705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Animals are the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008000"/>
                </a:solidFill>
                <a:latin typeface="Comic Sans MS" panose="030F0702030302020204" pitchFamily="66" charset="0"/>
              </a:rPr>
              <a:t>consumers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of energy in a food chain.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1717697" y="1107786"/>
            <a:ext cx="8606672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do animals get their energy?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2D8AF-DC71-41D8-9D74-2FDE11AEAABD}"/>
              </a:ext>
            </a:extLst>
          </p:cNvPr>
          <p:cNvSpPr txBox="1"/>
          <p:nvPr/>
        </p:nvSpPr>
        <p:spPr>
          <a:xfrm>
            <a:off x="3457440" y="3748815"/>
            <a:ext cx="4789401" cy="101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We eat plants and animals for their energy.</a:t>
            </a:r>
            <a:endParaRPr 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5DCD8-1B8C-4877-9B23-3A8C200B3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460" y="2879689"/>
            <a:ext cx="2586185" cy="30651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gineers entertain with blaze of glory">
            <a:extLst>
              <a:ext uri="{FF2B5EF4-FFF2-40B4-BE49-F238E27FC236}">
                <a16:creationId xmlns:a16="http://schemas.microsoft.com/office/drawing/2014/main" id="{030D39AE-223E-421B-8C42-01239FE7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37" y="3168653"/>
            <a:ext cx="2983465" cy="24871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9D0BCC-8D38-4855-B706-77D2434FF66C}"/>
              </a:ext>
            </a:extLst>
          </p:cNvPr>
          <p:cNvSpPr txBox="1">
            <a:spLocks/>
          </p:cNvSpPr>
          <p:nvPr/>
        </p:nvSpPr>
        <p:spPr>
          <a:xfrm>
            <a:off x="86681" y="468133"/>
            <a:ext cx="8606672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Can animals produce their own energy?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17A4C-DE38-4D4E-917A-3E07E09B3DB2}"/>
              </a:ext>
            </a:extLst>
          </p:cNvPr>
          <p:cNvSpPr txBox="1"/>
          <p:nvPr/>
        </p:nvSpPr>
        <p:spPr>
          <a:xfrm>
            <a:off x="2881524" y="2433413"/>
            <a:ext cx="5770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No, animals cannot produce their own energy like plants can.</a:t>
            </a:r>
          </a:p>
        </p:txBody>
      </p:sp>
    </p:spTree>
    <p:extLst>
      <p:ext uri="{BB962C8B-B14F-4D97-AF65-F5344CB8AC3E}">
        <p14:creationId xmlns:p14="http://schemas.microsoft.com/office/powerpoint/2010/main" val="9080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B563D1-6539-448C-AC3C-18997BC290A7}"/>
              </a:ext>
            </a:extLst>
          </p:cNvPr>
          <p:cNvSpPr txBox="1">
            <a:spLocks/>
          </p:cNvSpPr>
          <p:nvPr/>
        </p:nvSpPr>
        <p:spPr>
          <a:xfrm>
            <a:off x="-81464" y="668781"/>
            <a:ext cx="9244752" cy="624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What do you call animals that eat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only plants</a:t>
            </a:r>
            <a:r>
              <a:rPr lang="en-US" sz="32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173A2B-6D40-4BF2-B875-D0D502CA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" y="2308613"/>
            <a:ext cx="2367154" cy="16459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4A2DA65-B330-41D6-A375-608FE2031DFA}"/>
              </a:ext>
            </a:extLst>
          </p:cNvPr>
          <p:cNvGrpSpPr/>
          <p:nvPr/>
        </p:nvGrpSpPr>
        <p:grpSpPr>
          <a:xfrm>
            <a:off x="22650" y="2230388"/>
            <a:ext cx="5563143" cy="2457650"/>
            <a:chOff x="23635" y="2230388"/>
            <a:chExt cx="5805018" cy="245765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88DD37-F128-43C6-AA4E-2812C1228B8E}"/>
                </a:ext>
              </a:extLst>
            </p:cNvPr>
            <p:cNvSpPr txBox="1"/>
            <p:nvPr/>
          </p:nvSpPr>
          <p:spPr>
            <a:xfrm>
              <a:off x="2972010" y="2230388"/>
              <a:ext cx="285664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Animals that eat </a:t>
              </a:r>
              <a:r>
                <a:rPr lang="en-US" sz="26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only plants </a:t>
              </a:r>
            </a:p>
            <a:p>
              <a:pPr algn="ctr"/>
              <a:r>
                <a:rPr lang="en-US" sz="2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are called</a:t>
              </a:r>
            </a:p>
            <a:p>
              <a:pPr algn="ctr">
                <a:spcAft>
                  <a:spcPts val="6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3200" b="1" dirty="0">
                  <a:solidFill>
                    <a:srgbClr val="008000"/>
                  </a:solidFill>
                  <a:latin typeface="Comic Sans MS" panose="030F0702030302020204" pitchFamily="66" charset="0"/>
                </a:rPr>
                <a:t>herbivores</a:t>
              </a:r>
              <a:r>
                <a:rPr lang="en-US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315425-BF59-4AA3-887E-2E4FF5A432C5}"/>
                </a:ext>
              </a:extLst>
            </p:cNvPr>
            <p:cNvSpPr txBox="1"/>
            <p:nvPr/>
          </p:nvSpPr>
          <p:spPr>
            <a:xfrm>
              <a:off x="23635" y="3980152"/>
              <a:ext cx="3123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Grasshoppers are herbivores.</a:t>
              </a:r>
            </a:p>
          </p:txBody>
        </p:sp>
      </p:grp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2D629923-1CEC-4082-B3C1-99585000F4F0}"/>
              </a:ext>
            </a:extLst>
          </p:cNvPr>
          <p:cNvGrpSpPr/>
          <p:nvPr/>
        </p:nvGrpSpPr>
        <p:grpSpPr>
          <a:xfrm>
            <a:off x="2080386" y="4620718"/>
            <a:ext cx="8083883" cy="1938992"/>
            <a:chOff x="3903780" y="4450928"/>
            <a:chExt cx="8083883" cy="1938992"/>
          </a:xfrm>
        </p:grpSpPr>
        <p:grpSp>
          <p:nvGrpSpPr>
            <p:cNvPr id="2051" name="Group 2050">
              <a:extLst>
                <a:ext uri="{FF2B5EF4-FFF2-40B4-BE49-F238E27FC236}">
                  <a16:creationId xmlns:a16="http://schemas.microsoft.com/office/drawing/2014/main" id="{E25149CC-BBA2-4122-9EF7-A694BAD084C1}"/>
                </a:ext>
              </a:extLst>
            </p:cNvPr>
            <p:cNvGrpSpPr/>
            <p:nvPr/>
          </p:nvGrpSpPr>
          <p:grpSpPr>
            <a:xfrm>
              <a:off x="3903780" y="4450928"/>
              <a:ext cx="4293205" cy="1938992"/>
              <a:chOff x="3903780" y="4450928"/>
              <a:chExt cx="4293205" cy="1938992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61207303-D607-4708-8977-DFDCA2F93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91694" y="5158814"/>
                <a:ext cx="605291" cy="16783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52E3C8C-F632-4DB4-9CEF-1EC1074A9468}"/>
                  </a:ext>
                </a:extLst>
              </p:cNvPr>
              <p:cNvSpPr txBox="1"/>
              <p:nvPr/>
            </p:nvSpPr>
            <p:spPr>
              <a:xfrm>
                <a:off x="3903780" y="4450928"/>
                <a:ext cx="387086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When animals eat plants, they are the </a:t>
                </a:r>
                <a:r>
                  <a:rPr lang="en-US" sz="3200" b="1" dirty="0">
                    <a:solidFill>
                      <a:srgbClr val="008000"/>
                    </a:solidFill>
                    <a:latin typeface="Comic Sans MS" panose="030F0702030302020204" pitchFamily="66" charset="0"/>
                  </a:rPr>
                  <a:t>primary consumers</a:t>
                </a:r>
                <a:r>
                  <a:rPr lang="en-US" sz="2800" b="1" dirty="0">
                    <a:solidFill>
                      <a:srgbClr val="008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in a food chain.</a:t>
                </a:r>
              </a:p>
            </p:txBody>
          </p:sp>
        </p:grpSp>
        <p:grpSp>
          <p:nvGrpSpPr>
            <p:cNvPr id="2053" name="Group 2052">
              <a:extLst>
                <a:ext uri="{FF2B5EF4-FFF2-40B4-BE49-F238E27FC236}">
                  <a16:creationId xmlns:a16="http://schemas.microsoft.com/office/drawing/2014/main" id="{E47655B6-9022-4874-B837-3C82A67DEA9F}"/>
                </a:ext>
              </a:extLst>
            </p:cNvPr>
            <p:cNvGrpSpPr/>
            <p:nvPr/>
          </p:nvGrpSpPr>
          <p:grpSpPr>
            <a:xfrm>
              <a:off x="7596494" y="4964105"/>
              <a:ext cx="4391169" cy="1359738"/>
              <a:chOff x="7596494" y="4964105"/>
              <a:chExt cx="4391169" cy="135973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43AD4C-286A-4D58-BF0E-94F9ACA1EB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1889" b="10826"/>
              <a:stretch/>
            </p:blipFill>
            <p:spPr>
              <a:xfrm>
                <a:off x="7596494" y="4964105"/>
                <a:ext cx="4391169" cy="1359738"/>
              </a:xfrm>
              <a:prstGeom prst="rect">
                <a:avLst/>
              </a:prstGeom>
            </p:spPr>
          </p:pic>
          <p:cxnSp>
            <p:nvCxnSpPr>
              <p:cNvPr id="2048" name="Straight Connector 2047">
                <a:extLst>
                  <a:ext uri="{FF2B5EF4-FFF2-40B4-BE49-F238E27FC236}">
                    <a16:creationId xmlns:a16="http://schemas.microsoft.com/office/drawing/2014/main" id="{68E77083-25ED-445D-99D7-7F24258F93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7312" y="4967079"/>
                <a:ext cx="2529534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FC44C7-6620-4542-A833-FC28F31C752E}"/>
              </a:ext>
            </a:extLst>
          </p:cNvPr>
          <p:cNvSpPr txBox="1">
            <a:spLocks/>
          </p:cNvSpPr>
          <p:nvPr/>
        </p:nvSpPr>
        <p:spPr>
          <a:xfrm>
            <a:off x="0" y="1142693"/>
            <a:ext cx="10398641" cy="867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What are animals that eat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plants and animals </a:t>
            </a:r>
            <a:r>
              <a:rPr lang="en-US" sz="3200" dirty="0">
                <a:latin typeface="Comic Sans MS" panose="030F0702030302020204" pitchFamily="66" charset="0"/>
              </a:rPr>
              <a:t>called?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A35DE8-6E68-46B5-84EB-ABDB3F722EDB}"/>
              </a:ext>
            </a:extLst>
          </p:cNvPr>
          <p:cNvGrpSpPr/>
          <p:nvPr/>
        </p:nvGrpSpPr>
        <p:grpSpPr>
          <a:xfrm>
            <a:off x="5834763" y="2230388"/>
            <a:ext cx="6100244" cy="2539405"/>
            <a:chOff x="5834763" y="2230388"/>
            <a:chExt cx="6100244" cy="253940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451F9ED-4991-4084-BE5F-9027752FE9B2}"/>
                </a:ext>
              </a:extLst>
            </p:cNvPr>
            <p:cNvGrpSpPr/>
            <p:nvPr/>
          </p:nvGrpSpPr>
          <p:grpSpPr>
            <a:xfrm>
              <a:off x="6096000" y="2230388"/>
              <a:ext cx="5839007" cy="1785104"/>
              <a:chOff x="6096000" y="2230388"/>
              <a:chExt cx="5839007" cy="178510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B068BB-0E28-4F9A-AA76-01A619316B13}"/>
                  </a:ext>
                </a:extLst>
              </p:cNvPr>
              <p:cNvSpPr txBox="1"/>
              <p:nvPr/>
            </p:nvSpPr>
            <p:spPr>
              <a:xfrm>
                <a:off x="8567352" y="2230388"/>
                <a:ext cx="3367655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Animals that eat </a:t>
                </a:r>
              </a:p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plants and animals </a:t>
                </a:r>
              </a:p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are called </a:t>
                </a:r>
              </a:p>
              <a:p>
                <a:pPr algn="ctr"/>
                <a:r>
                  <a:rPr lang="en-US" sz="3200" b="1" dirty="0">
                    <a:solidFill>
                      <a:srgbClr val="008000"/>
                    </a:solidFill>
                    <a:latin typeface="Comic Sans MS" panose="030F0702030302020204" pitchFamily="66" charset="0"/>
                  </a:rPr>
                  <a:t>omnivores</a:t>
                </a:r>
                <a:r>
                  <a:rPr lang="en-US" sz="2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. </a:t>
                </a:r>
              </a:p>
            </p:txBody>
          </p:sp>
          <p:pic>
            <p:nvPicPr>
              <p:cNvPr id="3" name="Picture 6" descr="Eastern Box Turtle (Terrapene carolina) » Wild South">
                <a:extLst>
                  <a:ext uri="{FF2B5EF4-FFF2-40B4-BE49-F238E27FC236}">
                    <a16:creationId xmlns:a16="http://schemas.microsoft.com/office/drawing/2014/main" id="{A8D3BCA2-42BF-4286-9846-EA9F5D68B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2366598"/>
                <a:ext cx="2471352" cy="164592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9302C8-0054-4F95-B8B2-FFB0600954CD}"/>
                </a:ext>
              </a:extLst>
            </p:cNvPr>
            <p:cNvSpPr txBox="1"/>
            <p:nvPr/>
          </p:nvSpPr>
          <p:spPr>
            <a:xfrm>
              <a:off x="5834763" y="4061907"/>
              <a:ext cx="29938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Box turtles are omnivores.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9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erli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11954</TotalTime>
  <Words>1172</Words>
  <Application>Microsoft Office PowerPoint</Application>
  <PresentationFormat>Widescreen</PresentationFormat>
  <Paragraphs>165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Comic Sans MS</vt:lpstr>
      <vt:lpstr>Trebuchet MS</vt:lpstr>
      <vt:lpstr>Wingdings</vt:lpstr>
      <vt:lpstr>Berlin</vt:lpstr>
      <vt:lpstr>Find a Food Chain</vt:lpstr>
      <vt:lpstr>Do you eat plants?  Raise your hands if you eat… </vt:lpstr>
      <vt:lpstr>What do you think the chicken ate before you ate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Allison Tjelmeland</cp:lastModifiedBy>
  <cp:revision>184</cp:revision>
  <dcterms:created xsi:type="dcterms:W3CDTF">2018-06-22T20:13:25Z</dcterms:created>
  <dcterms:modified xsi:type="dcterms:W3CDTF">2021-04-12T15:02:35Z</dcterms:modified>
</cp:coreProperties>
</file>